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2"/>
  </p:notesMasterIdLst>
  <p:sldIdLst>
    <p:sldId id="256" r:id="rId2"/>
    <p:sldId id="272" r:id="rId3"/>
    <p:sldId id="290" r:id="rId4"/>
    <p:sldId id="291" r:id="rId5"/>
    <p:sldId id="292" r:id="rId6"/>
    <p:sldId id="288" r:id="rId7"/>
    <p:sldId id="281" r:id="rId8"/>
    <p:sldId id="276" r:id="rId9"/>
    <p:sldId id="258" r:id="rId10"/>
    <p:sldId id="259" r:id="rId11"/>
    <p:sldId id="261" r:id="rId12"/>
    <p:sldId id="262" r:id="rId13"/>
    <p:sldId id="260" r:id="rId14"/>
    <p:sldId id="263" r:id="rId15"/>
    <p:sldId id="277" r:id="rId16"/>
    <p:sldId id="278" r:id="rId17"/>
    <p:sldId id="279" r:id="rId18"/>
    <p:sldId id="287" r:id="rId19"/>
    <p:sldId id="264" r:id="rId20"/>
    <p:sldId id="285" r:id="rId21"/>
    <p:sldId id="265" r:id="rId22"/>
    <p:sldId id="286" r:id="rId23"/>
    <p:sldId id="266" r:id="rId24"/>
    <p:sldId id="267" r:id="rId25"/>
    <p:sldId id="282" r:id="rId26"/>
    <p:sldId id="283" r:id="rId27"/>
    <p:sldId id="284" r:id="rId28"/>
    <p:sldId id="268" r:id="rId29"/>
    <p:sldId id="269" r:id="rId30"/>
    <p:sldId id="275" r:id="rId31"/>
  </p:sldIdLst>
  <p:sldSz cx="9144000" cy="6858000" type="screen4x3"/>
  <p:notesSz cx="6642100" cy="9652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3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Latest update – June 9, 2014 for 2017 Eclipse</a:t>
            </a:r>
          </a:p>
        </p:txBody>
      </p:sp>
    </p:spTree>
    <p:extLst>
      <p:ext uri="{BB962C8B-B14F-4D97-AF65-F5344CB8AC3E}">
        <p14:creationId xmlns:p14="http://schemas.microsoft.com/office/powerpoint/2010/main" val="329916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130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593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755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2684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10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071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2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613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2564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533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3444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0243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4222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6605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336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3531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4014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7632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221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183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245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468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326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561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53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584700"/>
            <a:ext cx="531495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66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573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B636-4AC6-4D1E-B76D-2ABD9AEB0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4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0317-DADB-46E8-AD3E-E9E890F30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542B-E744-4230-B1D0-81D34E164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33B9A-1048-4210-BFC5-4B800777D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311E7-E812-424C-AF21-C053393C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FB51-741B-4571-9E5A-33BE6B077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9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28F7-1DFE-4E6B-B9AF-77052A2D5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D360A-960B-4E99-A6F9-2833ECAFD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558-17ED-44DC-8065-FC52B2DAC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8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B23F-64D7-4FA5-B8EF-DD287AE3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61BA-1F09-418C-BADD-908984876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63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563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B3458035-1085-44A7-9B55-404F7620A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dirty="0" smtClean="0"/>
              <a:t>What to Expect during the August 21, 2017 Eclipse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660650" y="6370638"/>
            <a:ext cx="376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http://www.eclipse2017.org/2017/2017_anim.htm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5715000" y="5486400"/>
            <a:ext cx="309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Presentation Copyright © </a:t>
            </a:r>
            <a:r>
              <a:rPr lang="en-US" altLang="en-US" sz="1400" dirty="0" smtClean="0"/>
              <a:t>2005-2017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by Bernie Volz, All rights reserved.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Last updated </a:t>
            </a:r>
            <a:r>
              <a:rPr lang="en-US" altLang="en-US" sz="1000" dirty="0" smtClean="0"/>
              <a:t>07/4/2017</a:t>
            </a:r>
            <a:endParaRPr lang="en-US" altLang="en-US" sz="1000" dirty="0"/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Urugu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76400"/>
            <a:ext cx="91440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7813"/>
            <a:ext cx="5638800" cy="1139825"/>
          </a:xfrm>
        </p:spPr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z="4000" smtClean="0"/>
              <a:t>~Minute Before</a:t>
            </a:r>
            <a:br>
              <a:rPr lang="en-US" sz="4000" smtClean="0"/>
            </a:br>
            <a:r>
              <a:rPr lang="en-US" sz="4000" smtClean="0"/>
              <a:t>Second Contact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Onrushing shadow from west</a:t>
            </a:r>
          </a:p>
          <a:p>
            <a:pPr lvl="1" eaLnBrk="1" hangingPunct="1">
              <a:defRPr/>
            </a:pPr>
            <a:r>
              <a:rPr lang="en-US" smtClean="0"/>
              <a:t>~Minute before Second Contact</a:t>
            </a:r>
          </a:p>
          <a:p>
            <a:pPr lvl="1" eaLnBrk="1" hangingPunct="1">
              <a:defRPr/>
            </a:pPr>
            <a:r>
              <a:rPr lang="en-US" smtClean="0"/>
              <a:t>Watch color and general appearance</a:t>
            </a:r>
          </a:p>
        </p:txBody>
      </p:sp>
      <p:pic>
        <p:nvPicPr>
          <p:cNvPr id="12293" name="Picture 7" descr="crescent002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2550"/>
            <a:ext cx="2362200" cy="1822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620000" y="685800"/>
            <a:ext cx="1236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6/21/2001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Zambia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(Mario Motta)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307138" y="6248400"/>
            <a:ext cx="2913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6/30/1992 – Uruguay (Bernie Volz)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Ring002-01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288"/>
            <a:ext cx="9155112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z="4000" smtClean="0"/>
              <a:t>30 Seconds Before</a:t>
            </a:r>
            <a:br>
              <a:rPr lang="en-US" sz="4000" smtClean="0"/>
            </a:br>
            <a:r>
              <a:rPr lang="en-US" sz="4000" smtClean="0"/>
              <a:t>Second Contact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0" y="1371600"/>
            <a:ext cx="40386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Baily’s Beads (~1:11:20 PM)</a:t>
            </a:r>
          </a:p>
          <a:p>
            <a:pPr lvl="1" eaLnBrk="1" hangingPunct="1">
              <a:defRPr/>
            </a:pPr>
            <a:r>
              <a:rPr lang="en-US" dirty="0" smtClean="0"/>
              <a:t>Starts about 30 </a:t>
            </a:r>
            <a:r>
              <a:rPr lang="en-US" dirty="0" err="1" smtClean="0"/>
              <a:t>secs</a:t>
            </a:r>
            <a:r>
              <a:rPr lang="en-US" dirty="0" smtClean="0"/>
              <a:t> before Second Contact</a:t>
            </a:r>
          </a:p>
          <a:p>
            <a:pPr lvl="1" eaLnBrk="1" hangingPunct="1">
              <a:defRPr/>
            </a:pPr>
            <a:r>
              <a:rPr lang="en-US" dirty="0" smtClean="0"/>
              <a:t>Last bit of sunlight shines through the moon’s jagged edge</a:t>
            </a:r>
          </a:p>
          <a:p>
            <a:pPr eaLnBrk="1" hangingPunct="1">
              <a:defRPr/>
            </a:pPr>
            <a:r>
              <a:rPr lang="en-US" dirty="0" smtClean="0"/>
              <a:t>Filters off of cameras and telescopes!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324600" y="6400800"/>
            <a:ext cx="286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6/21/2001 – Zambia (Mario Motta)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olivia-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z="4000" smtClean="0"/>
              <a:t>Last Seconds Before</a:t>
            </a:r>
            <a:br>
              <a:rPr lang="en-US" sz="4000" smtClean="0"/>
            </a:br>
            <a:r>
              <a:rPr lang="en-US" sz="4000" smtClean="0"/>
              <a:t>Second Contact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752600"/>
            <a:ext cx="3810000" cy="3429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Diamond Ring</a:t>
            </a:r>
          </a:p>
          <a:p>
            <a:pPr lvl="1" eaLnBrk="1" hangingPunct="1">
              <a:defRPr/>
            </a:pPr>
            <a:r>
              <a:rPr lang="en-US" smtClean="0"/>
              <a:t>Last “baily’s bead”</a:t>
            </a:r>
          </a:p>
          <a:p>
            <a:pPr lvl="1" eaLnBrk="1" hangingPunct="1">
              <a:defRPr/>
            </a:pPr>
            <a:r>
              <a:rPr lang="en-US" smtClean="0"/>
              <a:t>Lasts only a few seconds before Moon completely covers the Sun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391400" y="6400800"/>
            <a:ext cx="165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11/3/1994 - Bolivia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olivia-InnerCor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99" r="10733" b="169"/>
          <a:stretch>
            <a:fillRect/>
          </a:stretch>
        </p:blipFill>
        <p:spPr bwMode="auto">
          <a:xfrm>
            <a:off x="0" y="1588"/>
            <a:ext cx="9137650" cy="685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mtClean="0"/>
              <a:t>Second Contact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3962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Start of TOTALITY!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Moon </a:t>
            </a:r>
            <a:r>
              <a:rPr lang="en-US" sz="2400" i="1" dirty="0" smtClean="0"/>
              <a:t>completely</a:t>
            </a:r>
            <a:r>
              <a:rPr lang="en-US" sz="2400" dirty="0" smtClean="0"/>
              <a:t> covers the Sun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FILTERS OFF - Safe to directly view totality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At site: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~11:11:50 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Lasts for 2 minutes and 39 seconds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Sun/Moon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altitude of ~62.9°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azimuth of ~180°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350000" y="6400800"/>
            <a:ext cx="279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11/3/1994 – Bolivia (Mario Motta)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olivia-OuterCor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74676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mtClean="0"/>
              <a:t>Totality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400" smtClean="0"/>
              <a:t>The Corona</a:t>
            </a:r>
          </a:p>
          <a:p>
            <a:pPr lvl="1" eaLnBrk="1" hangingPunct="1">
              <a:defRPr/>
            </a:pPr>
            <a:r>
              <a:rPr lang="en-US" sz="2000" smtClean="0"/>
              <a:t>What everyone is waiting for!</a:t>
            </a:r>
          </a:p>
          <a:p>
            <a:pPr lvl="1" eaLnBrk="1" hangingPunct="1">
              <a:defRPr/>
            </a:pPr>
            <a:r>
              <a:rPr lang="en-US" sz="2000" smtClean="0"/>
              <a:t>Best viewed with binoculars</a:t>
            </a:r>
          </a:p>
          <a:p>
            <a:pPr lvl="1" eaLnBrk="1" hangingPunct="1">
              <a:defRPr/>
            </a:pPr>
            <a:r>
              <a:rPr lang="en-US" sz="2000" smtClean="0"/>
              <a:t>Look for streamers</a:t>
            </a:r>
            <a:br>
              <a:rPr lang="en-US" sz="2000" smtClean="0"/>
            </a:br>
            <a:r>
              <a:rPr lang="en-US" sz="2000" smtClean="0"/>
              <a:t>and how far out they go (Sun/Moon are ~½°)</a:t>
            </a:r>
          </a:p>
          <a:p>
            <a:pPr lvl="1" eaLnBrk="1" hangingPunct="1">
              <a:defRPr/>
            </a:pPr>
            <a:r>
              <a:rPr lang="en-US" sz="2000" smtClean="0"/>
              <a:t>Each eclipse’s corona is unique - study this one carefully</a:t>
            </a:r>
          </a:p>
          <a:p>
            <a:pPr lvl="1" eaLnBrk="1" hangingPunct="1">
              <a:defRPr/>
            </a:pPr>
            <a:r>
              <a:rPr lang="en-US" sz="2000" smtClean="0"/>
              <a:t>Look for polar brushes!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400800" y="6248400"/>
            <a:ext cx="279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11/3/1994 – Bolivia (Mario Motta)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otality001-0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914400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324600" y="6259513"/>
            <a:ext cx="286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6/21/2001 – Zambia (Mario Motta)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rubatotality003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14325"/>
            <a:ext cx="45704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Aruba Totality007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4238"/>
            <a:ext cx="45704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totalityplanets004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87400"/>
            <a:ext cx="3886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076325" y="4143375"/>
            <a:ext cx="2811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Baby Beach, Aruba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2/26/1998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7899400" y="2514600"/>
            <a:ext cx="109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Bernie Volz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rominences-2000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55613"/>
            <a:ext cx="4113213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total-270mm003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3528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total-1000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461963"/>
            <a:ext cx="411321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D-ring006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2701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743200" y="3978275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La Paz, Mexico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7/11/1991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7BHalstead-Composite-Plu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28600"/>
            <a:ext cx="824865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990600" y="5791200"/>
            <a:ext cx="743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Bert Halstead, March 29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, 2006, Egypt, Composite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rominences01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562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mtClean="0"/>
              <a:t>Totality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0386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Prominences</a:t>
            </a:r>
          </a:p>
          <a:p>
            <a:pPr lvl="1" eaLnBrk="1" hangingPunct="1">
              <a:defRPr/>
            </a:pPr>
            <a:r>
              <a:rPr lang="en-US" dirty="0" smtClean="0"/>
              <a:t>Red areas near</a:t>
            </a:r>
            <a:br>
              <a:rPr lang="en-US" dirty="0" smtClean="0"/>
            </a:br>
            <a:r>
              <a:rPr lang="en-US" dirty="0" smtClean="0"/>
              <a:t>solar (lunar) disk</a:t>
            </a:r>
          </a:p>
          <a:p>
            <a:pPr lvl="1" eaLnBrk="1" hangingPunct="1">
              <a:defRPr/>
            </a:pPr>
            <a:r>
              <a:rPr lang="en-US" dirty="0" smtClean="0"/>
              <a:t>May have none</a:t>
            </a:r>
            <a:br>
              <a:rPr lang="en-US" dirty="0" smtClean="0"/>
            </a:br>
            <a:r>
              <a:rPr lang="en-US" dirty="0" smtClean="0"/>
              <a:t>or may have</a:t>
            </a:r>
            <a:br>
              <a:rPr lang="en-US" dirty="0" smtClean="0"/>
            </a:br>
            <a:r>
              <a:rPr lang="en-US" dirty="0" smtClean="0"/>
              <a:t>several</a:t>
            </a:r>
          </a:p>
          <a:p>
            <a:pPr lvl="2" eaLnBrk="1" hangingPunct="1">
              <a:defRPr/>
            </a:pPr>
            <a:r>
              <a:rPr lang="en-US" dirty="0" smtClean="0"/>
              <a:t>Depends on solar activity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162800" y="6324600"/>
            <a:ext cx="1897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08/11/1999 - Hungary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1275"/>
            <a:ext cx="88392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Eclipse Path through Missouri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Solar Cycle – Past Solar Max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6848475" cy="522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dirty="0" smtClean="0"/>
              <a:t>Totality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Look around at the twilight sky</a:t>
            </a:r>
          </a:p>
          <a:p>
            <a:pPr lvl="1" eaLnBrk="1" hangingPunct="1">
              <a:defRPr/>
            </a:pPr>
            <a:r>
              <a:rPr lang="en-US" dirty="0" smtClean="0"/>
              <a:t>Planets</a:t>
            </a:r>
          </a:p>
          <a:p>
            <a:pPr lvl="1" eaLnBrk="1" hangingPunct="1">
              <a:defRPr/>
            </a:pPr>
            <a:r>
              <a:rPr lang="en-US" dirty="0" smtClean="0"/>
              <a:t>Stars</a:t>
            </a:r>
          </a:p>
          <a:p>
            <a:pPr lvl="1" eaLnBrk="1" hangingPunct="1">
              <a:defRPr/>
            </a:pPr>
            <a:r>
              <a:rPr lang="en-US" dirty="0" smtClean="0"/>
              <a:t>Constellations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04800" y="609600"/>
            <a:ext cx="1524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Planisphere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Projection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Sky during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Totality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Using The Sky X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To use, hold over your head with directions oriented properly.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72247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kytotality00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34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algn="l" eaLnBrk="1" hangingPunct="1">
              <a:defRPr/>
            </a:pPr>
            <a:r>
              <a:rPr lang="en-US" dirty="0" smtClean="0"/>
              <a:t>Totality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495800" cy="2895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Take in the environment</a:t>
            </a:r>
          </a:p>
          <a:p>
            <a:pPr lvl="1" eaLnBrk="1" hangingPunct="1">
              <a:defRPr/>
            </a:pPr>
            <a:r>
              <a:rPr lang="en-US" smtClean="0"/>
              <a:t>Darkness of eclipse</a:t>
            </a:r>
          </a:p>
          <a:p>
            <a:pPr lvl="1" eaLnBrk="1" hangingPunct="1">
              <a:defRPr/>
            </a:pPr>
            <a:r>
              <a:rPr lang="en-US" smtClean="0"/>
              <a:t>Animal reactions</a:t>
            </a:r>
          </a:p>
          <a:p>
            <a:pPr lvl="1" eaLnBrk="1" hangingPunct="1">
              <a:defRPr/>
            </a:pPr>
            <a:r>
              <a:rPr lang="en-US" smtClean="0"/>
              <a:t>Temperature drop</a:t>
            </a:r>
          </a:p>
          <a:p>
            <a:pPr lvl="1" eaLnBrk="1" hangingPunct="1">
              <a:defRPr/>
            </a:pPr>
            <a:r>
              <a:rPr lang="en-US" smtClean="0"/>
              <a:t>Wind speed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172200" y="6400800"/>
            <a:ext cx="2735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2/26/1998 – Aruba (Peter Bealo)</a:t>
            </a:r>
          </a:p>
        </p:txBody>
      </p:sp>
      <p:pic>
        <p:nvPicPr>
          <p:cNvPr id="25606" name="Picture 7" descr="fish-eye008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733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590800" y="6019800"/>
            <a:ext cx="15128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7/11/1991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Mexico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(Mike Terenzoni)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mtClean="0"/>
              <a:t>Totality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Don’t forget to take your photographs</a:t>
            </a:r>
          </a:p>
          <a:p>
            <a:pPr lvl="1" eaLnBrk="1" hangingPunct="1">
              <a:defRPr/>
            </a:pPr>
            <a:r>
              <a:rPr lang="en-US" dirty="0" smtClean="0"/>
              <a:t>Don’t need “fast” film - ISO 100 is fine</a:t>
            </a:r>
          </a:p>
          <a:p>
            <a:pPr lvl="1" eaLnBrk="1" hangingPunct="1">
              <a:defRPr/>
            </a:pPr>
            <a:r>
              <a:rPr lang="en-US" dirty="0" smtClean="0"/>
              <a:t>Bracket, Bracket, Bracket!</a:t>
            </a:r>
          </a:p>
          <a:p>
            <a:pPr lvl="1" eaLnBrk="1" hangingPunct="1">
              <a:defRPr/>
            </a:pPr>
            <a:r>
              <a:rPr lang="en-US" dirty="0" smtClean="0"/>
              <a:t>For Mercury - f/8, ISO 100 = ~1/125</a:t>
            </a:r>
          </a:p>
          <a:p>
            <a:pPr lvl="1" eaLnBrk="1" hangingPunct="1">
              <a:defRPr/>
            </a:pPr>
            <a:r>
              <a:rPr lang="en-US" dirty="0" smtClean="0"/>
              <a:t>For Venus - f/8, ISO 100 = ~1/500</a:t>
            </a:r>
          </a:p>
          <a:p>
            <a:pPr eaLnBrk="1" hangingPunct="1">
              <a:defRPr/>
            </a:pPr>
            <a:r>
              <a:rPr lang="en-US" dirty="0" smtClean="0"/>
              <a:t>Don’t forget to LOOK</a:t>
            </a:r>
          </a:p>
          <a:p>
            <a:pPr eaLnBrk="1" hangingPunct="1">
              <a:defRPr/>
            </a:pPr>
            <a:r>
              <a:rPr lang="en-US" dirty="0" smtClean="0"/>
              <a:t>You only have 2 minutes and 39 seconds!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Field of View and Sun’s Image Size vs Focal Length (35mm film)</a:t>
            </a:r>
          </a:p>
        </p:txBody>
      </p:sp>
      <p:pic>
        <p:nvPicPr>
          <p:cNvPr id="27651" name="Picture 3" descr="total-1000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122738"/>
            <a:ext cx="3656013" cy="2430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total-35mm005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1938"/>
            <a:ext cx="3656013" cy="2430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total-100mm004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31938"/>
            <a:ext cx="3656013" cy="2430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total-270mm003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2738"/>
            <a:ext cx="3656013" cy="2430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08350" y="354965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35 mm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283325" y="3541713"/>
            <a:ext cx="209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100 mm </a:t>
            </a:r>
            <a:r>
              <a:rPr lang="en-US" altLang="en-US" sz="1400"/>
              <a:t>(Bernie Volz)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181350" y="61801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270 mm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129338" y="6180138"/>
            <a:ext cx="2252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1000 mm </a:t>
            </a:r>
            <a:r>
              <a:rPr lang="en-US" altLang="en-US" sz="1400"/>
              <a:t>(Mario Motta)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16879" r="22414"/>
          <a:stretch>
            <a:fillRect/>
          </a:stretch>
        </p:blipFill>
        <p:spPr bwMode="auto">
          <a:xfrm>
            <a:off x="1066800" y="1600200"/>
            <a:ext cx="7239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Field of View and Sun’s Image Size vs Focal Length (35mm film)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/>
          <a:stretch>
            <a:fillRect/>
          </a:stretch>
        </p:blipFill>
        <p:spPr bwMode="auto">
          <a:xfrm>
            <a:off x="152400" y="1295400"/>
            <a:ext cx="88820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Solar Eclipse Exposure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mtClean="0"/>
              <a:t>Third Contact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Moon no longer completely covers Sun</a:t>
            </a:r>
          </a:p>
          <a:p>
            <a:pPr eaLnBrk="1" hangingPunct="1">
              <a:defRPr/>
            </a:pPr>
            <a:r>
              <a:rPr lang="en-US" smtClean="0"/>
              <a:t>Same transition, but in reverse, as from First to Second Contact</a:t>
            </a:r>
          </a:p>
          <a:p>
            <a:pPr lvl="1" eaLnBrk="1" hangingPunct="1">
              <a:defRPr/>
            </a:pPr>
            <a:r>
              <a:rPr lang="en-US" smtClean="0"/>
              <a:t>Diamond Ring</a:t>
            </a:r>
          </a:p>
          <a:p>
            <a:pPr lvl="1" eaLnBrk="1" hangingPunct="1">
              <a:defRPr/>
            </a:pPr>
            <a:r>
              <a:rPr lang="en-US" smtClean="0"/>
              <a:t>Baily’s Beads</a:t>
            </a:r>
          </a:p>
          <a:p>
            <a:pPr lvl="1" eaLnBrk="1" hangingPunct="1">
              <a:defRPr/>
            </a:pPr>
            <a:r>
              <a:rPr lang="en-US" b="1" i="1" smtClean="0"/>
              <a:t>FILTERS ON!!</a:t>
            </a: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Retreating shadow (East)</a:t>
            </a:r>
          </a:p>
          <a:p>
            <a:pPr lvl="1" eaLnBrk="1" hangingPunct="1">
              <a:defRPr/>
            </a:pPr>
            <a:r>
              <a:rPr lang="en-US" smtClean="0"/>
              <a:t>Shadow bands</a:t>
            </a:r>
          </a:p>
        </p:txBody>
      </p:sp>
      <p:pic>
        <p:nvPicPr>
          <p:cNvPr id="30724" name="Picture 4" descr="Image1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3322" r="20328" b="15901"/>
          <a:stretch>
            <a:fillRect/>
          </a:stretch>
        </p:blipFill>
        <p:spPr bwMode="auto">
          <a:xfrm>
            <a:off x="5481638" y="3068638"/>
            <a:ext cx="3422650" cy="269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0" y="5486400"/>
            <a:ext cx="286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6/21/2001 – Zambia (Mario Motta)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mtClean="0"/>
              <a:t>Fourth Contact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Eclipse Ends (~2:40 </a:t>
            </a:r>
            <a:r>
              <a:rPr lang="en-US" dirty="0"/>
              <a:t>P</a:t>
            </a:r>
            <a:r>
              <a:rPr lang="en-US" dirty="0" smtClean="0"/>
              <a:t>M)</a:t>
            </a:r>
          </a:p>
          <a:p>
            <a:pPr lvl="1" eaLnBrk="1" hangingPunct="1">
              <a:defRPr/>
            </a:pPr>
            <a:r>
              <a:rPr lang="en-US" dirty="0" smtClean="0"/>
              <a:t>Moon has moved eastward completely off the Sun</a:t>
            </a:r>
          </a:p>
        </p:txBody>
      </p:sp>
      <p:pic>
        <p:nvPicPr>
          <p:cNvPr id="31748" name="Picture 4" descr="arubamultiple00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2613"/>
            <a:ext cx="8677275" cy="1690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Zambiamultiple004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897438"/>
            <a:ext cx="8675687" cy="161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157913" y="6248400"/>
            <a:ext cx="2833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6/21/2001 – Zambia (Bernie Volz)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275388" y="4495800"/>
            <a:ext cx="2716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2/26/1998 – Aruba (Bernie Volz)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Columbia, MO &amp; Eclipse Site</a:t>
            </a:r>
            <a:endParaRPr lang="en-US" dirty="0"/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77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11-08-99_11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3352800" cy="2055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11" descr="11-08-99_10-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0988"/>
            <a:ext cx="3354388" cy="2055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12" descr="11-08-99_10-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25700"/>
            <a:ext cx="3354388" cy="2055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6991350" y="2057400"/>
            <a:ext cx="184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08/11/1999 10:20 UT</a:t>
            </a:r>
          </a:p>
        </p:txBody>
      </p:sp>
      <p:sp>
        <p:nvSpPr>
          <p:cNvPr id="32774" name="Text Box 16"/>
          <p:cNvSpPr txBox="1">
            <a:spLocks noChangeArrowheads="1"/>
          </p:cNvSpPr>
          <p:nvPr/>
        </p:nvSpPr>
        <p:spPr bwMode="auto">
          <a:xfrm>
            <a:off x="7010400" y="4191000"/>
            <a:ext cx="184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08/11/1999 10:50 UT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7010400" y="6324600"/>
            <a:ext cx="184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08/11/1999 11:20 UT</a:t>
            </a:r>
          </a:p>
        </p:txBody>
      </p:sp>
      <p:pic>
        <p:nvPicPr>
          <p:cNvPr id="32776" name="Picture 19" descr="Diagram: Eclipse Align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49530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04800"/>
            <a:ext cx="504507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Stoney Creek Inn</a:t>
            </a:r>
            <a:br>
              <a:rPr lang="en-US" dirty="0" smtClean="0"/>
            </a:br>
            <a:r>
              <a:rPr lang="en-US" sz="2800" dirty="0" smtClean="0"/>
              <a:t>Columbia, MO</a:t>
            </a:r>
            <a:endParaRPr lang="en-US" sz="2800" dirty="0"/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5052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37639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45150" y="1647825"/>
            <a:ext cx="30686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88%</a:t>
            </a:r>
            <a:r>
              <a:rPr lang="en-US" altLang="en-US"/>
              <a:t> Positive</a:t>
            </a:r>
          </a:p>
          <a:p>
            <a:r>
              <a:rPr lang="en-US" altLang="en-US" b="1"/>
              <a:t>Ranked #2 of 36 </a:t>
            </a:r>
            <a:r>
              <a:rPr lang="en-US" altLang="en-US"/>
              <a:t>hotels in Columbia</a:t>
            </a:r>
            <a:endParaRPr lang="en-US" altLang="en-US" b="1"/>
          </a:p>
          <a:p>
            <a:r>
              <a:rPr lang="en-US" altLang="en-US"/>
              <a:t>223 Reviews</a:t>
            </a:r>
          </a:p>
          <a:p>
            <a:endParaRPr lang="en-US" altLang="en-US"/>
          </a:p>
          <a:p>
            <a:r>
              <a:rPr lang="en-US" altLang="en-US"/>
              <a:t>4.5 out of 5 rating</a:t>
            </a:r>
          </a:p>
          <a:p>
            <a:endParaRPr lang="en-US" altLang="en-US"/>
          </a:p>
          <a:p>
            <a:r>
              <a:rPr lang="en-US" altLang="en-US"/>
              <a:t>Certificate of Excellence 2014</a:t>
            </a:r>
          </a:p>
        </p:txBody>
      </p:sp>
      <p:pic>
        <p:nvPicPr>
          <p:cNvPr id="615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1704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Les Bourgeois Vineyards</a:t>
            </a:r>
            <a:br>
              <a:rPr lang="en-US" dirty="0" smtClean="0"/>
            </a:br>
            <a:r>
              <a:rPr lang="en-US" sz="2800" dirty="0" smtClean="0"/>
              <a:t>Rocheport, MO</a:t>
            </a:r>
            <a:endParaRPr lang="en-US" sz="2800" dirty="0"/>
          </a:p>
        </p:txBody>
      </p:sp>
      <p:pic>
        <p:nvPicPr>
          <p:cNvPr id="717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1752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39274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9550"/>
            <a:ext cx="298767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6172200" y="4206875"/>
            <a:ext cx="2560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Ranked #2</a:t>
            </a:r>
            <a:r>
              <a:rPr lang="en-US" altLang="en-US"/>
              <a:t> of 4 restaurants in</a:t>
            </a:r>
          </a:p>
          <a:p>
            <a:r>
              <a:rPr lang="en-US" altLang="en-US"/>
              <a:t>Rocheport (114 Reviews)</a:t>
            </a:r>
          </a:p>
          <a:p>
            <a:endParaRPr lang="en-US" altLang="en-US"/>
          </a:p>
          <a:p>
            <a:r>
              <a:rPr lang="en-US" altLang="en-US"/>
              <a:t>4 out of 5 rating</a:t>
            </a:r>
          </a:p>
          <a:p>
            <a:endParaRPr lang="en-US" altLang="en-US"/>
          </a:p>
          <a:p>
            <a:r>
              <a:rPr lang="en-US" altLang="en-US"/>
              <a:t>Certificate of Excellence 2014</a:t>
            </a:r>
          </a:p>
        </p:txBody>
      </p:sp>
      <p:pic>
        <p:nvPicPr>
          <p:cNvPr id="7176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06875"/>
            <a:ext cx="1704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Local Circumstances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3058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 38° 58' 09.3" N  &lt;—&gt;   38.6994°   2m39.0s (total eclipse)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 92° 32' 59.9" W  &lt;—&gt;  -92.5499°   Date: 08/21/2017 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Umbral depth : 92.21%              Obscuration : 100.00%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Magnitude at mid eclipse : 1.014   Moon/Sun size ratio : 1.03054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u="sng" dirty="0">
                <a:latin typeface="Courier New" pitchFamily="49" charset="0"/>
              </a:rPr>
              <a:t>Event                          Time (UT) __  Alt   __</a:t>
            </a:r>
            <a:r>
              <a:rPr lang="en-US" altLang="en-US" sz="1600" u="sng" dirty="0" err="1">
                <a:latin typeface="Courier New" pitchFamily="49" charset="0"/>
              </a:rPr>
              <a:t>Azi</a:t>
            </a:r>
            <a:r>
              <a:rPr lang="en-US" altLang="en-US" sz="1600" u="sng" dirty="0">
                <a:latin typeface="Courier New" pitchFamily="49" charset="0"/>
              </a:rPr>
              <a:t>___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Start of partial eclipse (C1): 16:45:12.3   +56.6°   138.2°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Start of total eclipse (C2):   18:11:50.2   +62.9°   179.3°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Mid eclipse:                   18:13:09.7   +62.9°   180.0°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End of total eclipse (C3):     18:14:29.2   +62.9°   180.7°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</a:rPr>
              <a:t>End of partial eclipse (C4):   19:39:47.1   +56.8°   221.2°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itchFamily="49" charset="0"/>
              </a:rPr>
              <a:t>Local time is UT -5 hours (C1 = 11:45:12.3, C2 = 13:11:50.2, Mid = 13:13:09.7, C3 = 13:14:29.2, C4 = </a:t>
            </a:r>
            <a:r>
              <a:rPr lang="en-US" altLang="en-US" sz="1600" smtClean="0">
                <a:latin typeface="Courier New" pitchFamily="49" charset="0"/>
              </a:rPr>
              <a:t>14:39:47.1</a:t>
            </a:r>
            <a:r>
              <a:rPr lang="en-US" altLang="en-US" sz="1600">
                <a:latin typeface="Courier New" pitchFamily="49" charset="0"/>
              </a:rPr>
              <a:t>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itchFamily="49" charset="0"/>
              </a:rPr>
              <a:t>Calculated using http://eclipse.gsfc.nasa.gov/SEsearch/SEsearchmap.php?Ecl=20170821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First Contact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Moon begins to move over Sun from West</a:t>
            </a:r>
          </a:p>
          <a:p>
            <a:pPr eaLnBrk="1" hangingPunct="1">
              <a:defRPr/>
            </a:pPr>
            <a:r>
              <a:rPr lang="en-US" sz="2400" dirty="0" smtClean="0"/>
              <a:t>Starts at ~11:45:12 AM</a:t>
            </a:r>
          </a:p>
          <a:p>
            <a:pPr eaLnBrk="1" hangingPunct="1">
              <a:defRPr/>
            </a:pPr>
            <a:r>
              <a:rPr lang="en-US" sz="2400" dirty="0" smtClean="0"/>
              <a:t>Must observe sun with filter!</a:t>
            </a:r>
          </a:p>
          <a:p>
            <a:pPr eaLnBrk="1" hangingPunct="1">
              <a:defRPr/>
            </a:pPr>
            <a:r>
              <a:rPr lang="en-US" sz="2400" dirty="0" smtClean="0"/>
              <a:t>Good time to check and adjust mount tracking and alignment</a:t>
            </a:r>
          </a:p>
          <a:p>
            <a:pPr eaLnBrk="1" hangingPunct="1">
              <a:defRPr/>
            </a:pPr>
            <a:r>
              <a:rPr lang="en-US" sz="2400" dirty="0" smtClean="0"/>
              <a:t>Watch for sunspots</a:t>
            </a:r>
          </a:p>
        </p:txBody>
      </p:sp>
      <p:pic>
        <p:nvPicPr>
          <p:cNvPr id="9220" name="Picture 4" descr="Image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0013"/>
            <a:ext cx="4267200" cy="396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9800" y="5027613"/>
            <a:ext cx="286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6/21/2001 – Zambia (Mario Motta)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Image1_edit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2"/>
          <a:stretch>
            <a:fillRect/>
          </a:stretch>
        </p:blipFill>
        <p:spPr bwMode="auto">
          <a:xfrm>
            <a:off x="4800600" y="1219200"/>
            <a:ext cx="2916238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mtClean="0"/>
              <a:t>First Contact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Crescent images of Sun</a:t>
            </a:r>
          </a:p>
          <a:p>
            <a:pPr lvl="1" eaLnBrk="1" hangingPunct="1">
              <a:defRPr/>
            </a:pPr>
            <a:r>
              <a:rPr lang="en-US" smtClean="0"/>
              <a:t>Natural pin-holes such as leaves on trees</a:t>
            </a:r>
          </a:p>
          <a:p>
            <a:pPr lvl="1" eaLnBrk="1" hangingPunct="1">
              <a:defRPr/>
            </a:pPr>
            <a:r>
              <a:rPr lang="en-US" smtClean="0"/>
              <a:t>Pin-holes in cardboard</a:t>
            </a:r>
          </a:p>
          <a:p>
            <a:pPr eaLnBrk="1" hangingPunct="1">
              <a:defRPr/>
            </a:pPr>
            <a:r>
              <a:rPr lang="en-US" smtClean="0"/>
              <a:t>Watch sky and environment</a:t>
            </a:r>
          </a:p>
          <a:p>
            <a:pPr lvl="1" eaLnBrk="1" hangingPunct="1">
              <a:defRPr/>
            </a:pPr>
            <a:r>
              <a:rPr lang="en-US" smtClean="0"/>
              <a:t>Gradually darkens</a:t>
            </a:r>
          </a:p>
          <a:p>
            <a:pPr lvl="1" eaLnBrk="1" hangingPunct="1">
              <a:defRPr/>
            </a:pPr>
            <a:r>
              <a:rPr lang="en-US" smtClean="0"/>
              <a:t>Temperature drops</a:t>
            </a:r>
          </a:p>
        </p:txBody>
      </p:sp>
      <p:pic>
        <p:nvPicPr>
          <p:cNvPr id="10245" name="Picture 7" descr="pinholes009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419600"/>
            <a:ext cx="2895600" cy="178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410200" y="5961063"/>
            <a:ext cx="2686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8/11/1999 Hungary (Eric Pauer)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4724400" y="4038600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Mario Motta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mtClean="0"/>
              <a:t>~1 min Before Second Contact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400" smtClean="0"/>
              <a:t>Shadow bands</a:t>
            </a:r>
          </a:p>
          <a:p>
            <a:pPr lvl="1" eaLnBrk="1" hangingPunct="1">
              <a:defRPr/>
            </a:pPr>
            <a:r>
              <a:rPr lang="en-US" sz="2000" smtClean="0"/>
              <a:t>Are faint ripples of grayish light that wiggle briskly across landscape</a:t>
            </a:r>
          </a:p>
          <a:p>
            <a:pPr lvl="2" eaLnBrk="1" hangingPunct="1">
              <a:defRPr/>
            </a:pPr>
            <a:r>
              <a:rPr lang="en-US" sz="1800" smtClean="0"/>
              <a:t>Similar to ripples seen at bottom of pools</a:t>
            </a:r>
          </a:p>
          <a:p>
            <a:pPr lvl="2" eaLnBrk="1" hangingPunct="1">
              <a:defRPr/>
            </a:pPr>
            <a:r>
              <a:rPr lang="en-US" sz="1800" smtClean="0"/>
              <a:t>Caused by atmospheric refraction</a:t>
            </a:r>
          </a:p>
          <a:p>
            <a:pPr lvl="1" eaLnBrk="1" hangingPunct="1">
              <a:defRPr/>
            </a:pPr>
            <a:r>
              <a:rPr lang="en-US" sz="2000" smtClean="0"/>
              <a:t>Occur about a minute before Second Contact</a:t>
            </a:r>
          </a:p>
          <a:p>
            <a:pPr lvl="1" eaLnBrk="1" hangingPunct="1">
              <a:defRPr/>
            </a:pPr>
            <a:r>
              <a:rPr lang="en-US" sz="2000" smtClean="0"/>
              <a:t>Spread white sheet on ground to see</a:t>
            </a:r>
          </a:p>
          <a:p>
            <a:pPr lvl="1" eaLnBrk="1" hangingPunct="1">
              <a:defRPr/>
            </a:pPr>
            <a:r>
              <a:rPr lang="en-US" sz="2000" smtClean="0"/>
              <a:t>Usually not seen unless sky is crystal clear</a:t>
            </a:r>
          </a:p>
        </p:txBody>
      </p:sp>
      <p:pic>
        <p:nvPicPr>
          <p:cNvPr id="11268" name="Picture 5" descr="sbn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6670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" descr="sbn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26670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267200" y="6172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Photos from http://www.liv.ac.uk/~ggastro/ES.obs.html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1784</TotalTime>
  <Words>804</Words>
  <Application>Microsoft Office PowerPoint</Application>
  <PresentationFormat>On-screen Show (4:3)</PresentationFormat>
  <Paragraphs>178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Courier New</vt:lpstr>
      <vt:lpstr>Times New Roman</vt:lpstr>
      <vt:lpstr>Wingdings</vt:lpstr>
      <vt:lpstr>Orbit</vt:lpstr>
      <vt:lpstr>What to Expect during the August 21, 2017 Eclipse</vt:lpstr>
      <vt:lpstr>Eclipse Path through Missouri</vt:lpstr>
      <vt:lpstr>Columbia, MO &amp; Eclipse Site</vt:lpstr>
      <vt:lpstr>Stoney Creek Inn Columbia, MO</vt:lpstr>
      <vt:lpstr>Les Bourgeois Vineyards Rocheport, MO</vt:lpstr>
      <vt:lpstr>Local Circumstances</vt:lpstr>
      <vt:lpstr>First Contact</vt:lpstr>
      <vt:lpstr>First Contact</vt:lpstr>
      <vt:lpstr>~1 min Before Second Contact</vt:lpstr>
      <vt:lpstr>~Minute Before Second Contact</vt:lpstr>
      <vt:lpstr>30 Seconds Before Second Contact</vt:lpstr>
      <vt:lpstr>Last Seconds Before Second Contact</vt:lpstr>
      <vt:lpstr>Second Contact</vt:lpstr>
      <vt:lpstr>Totality</vt:lpstr>
      <vt:lpstr>PowerPoint Presentation</vt:lpstr>
      <vt:lpstr>PowerPoint Presentation</vt:lpstr>
      <vt:lpstr>PowerPoint Presentation</vt:lpstr>
      <vt:lpstr>PowerPoint Presentation</vt:lpstr>
      <vt:lpstr>Totality</vt:lpstr>
      <vt:lpstr>Solar Cycle – Past Solar Max</vt:lpstr>
      <vt:lpstr>Totality</vt:lpstr>
      <vt:lpstr>PowerPoint Presentation</vt:lpstr>
      <vt:lpstr>Totality</vt:lpstr>
      <vt:lpstr>Totality</vt:lpstr>
      <vt:lpstr>Field of View and Sun’s Image Size vs Focal Length (35mm film)</vt:lpstr>
      <vt:lpstr>Field of View and Sun’s Image Size vs Focal Length (35mm film)</vt:lpstr>
      <vt:lpstr>Solar Eclipse Exposure Guide</vt:lpstr>
      <vt:lpstr>Third Contact</vt:lpstr>
      <vt:lpstr>Fourth Contact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Aruba Eclipse</dc:title>
  <dc:creator>Bernard Volz</dc:creator>
  <cp:lastModifiedBy>Bernie Volz (volz)</cp:lastModifiedBy>
  <cp:revision>84</cp:revision>
  <dcterms:created xsi:type="dcterms:W3CDTF">1998-02-25T04:07:51Z</dcterms:created>
  <dcterms:modified xsi:type="dcterms:W3CDTF">2017-07-04T14:20:00Z</dcterms:modified>
</cp:coreProperties>
</file>